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9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 horvátok történelme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2018. Május 3.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0845390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horvát nemzeti újjászületés, az illírizmus Politikai háttér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Tágabb határai 1790 és 1848 között jelölhetők ki</a:t>
            </a:r>
          </a:p>
          <a:p>
            <a:r>
              <a:rPr lang="hu-HU" dirty="0" smtClean="0"/>
              <a:t>1790: fordulópont a horvát-magyar kapcsolatokban </a:t>
            </a:r>
            <a:r>
              <a:rPr lang="hu-HU" dirty="0" smtClean="0">
                <a:cs typeface="Times New Roman" panose="02020603050405020304" pitchFamily="18" charset="0"/>
              </a:rPr>
              <a:t>→ nemzeti mozgalmak megjelenése, kezdetét veszik a közjogi küzdelmek</a:t>
            </a:r>
          </a:p>
          <a:p>
            <a:r>
              <a:rPr lang="hu-HU" dirty="0" smtClean="0">
                <a:cs typeface="Times New Roman" panose="02020603050405020304" pitchFamily="18" charset="0"/>
              </a:rPr>
              <a:t>A viták alapját a magyar nyelv hivatalossá tételére irányuló kezdeményezések képezték – a horvátok makacsul ragaszkodtak a latinhoz</a:t>
            </a:r>
          </a:p>
          <a:p>
            <a:r>
              <a:rPr lang="hu-HU" dirty="0" smtClean="0">
                <a:cs typeface="Times New Roman" panose="02020603050405020304" pitchFamily="18" charset="0"/>
              </a:rPr>
              <a:t>A magyar közjogi elmélet: egységes törvénykezésű, egységes területű, egy hivatalos nyelvű ország képe</a:t>
            </a:r>
          </a:p>
          <a:p>
            <a:r>
              <a:rPr lang="hu-HU" dirty="0" smtClean="0">
                <a:cs typeface="Times New Roman" panose="02020603050405020304" pitchFamily="18" charset="0"/>
              </a:rPr>
              <a:t>Horvát közjogi elmélet: hagyományos feudális elveken alapuló föderalizmus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029114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horvát nemzeti újjászületés, az illírizmus Politikai háttér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1825-ös országgyűlés: a horvátok továbbra is kitartanak a latin nyelv mellett a magyarral szemben</a:t>
            </a:r>
          </a:p>
          <a:p>
            <a:r>
              <a:rPr lang="hu-HU" dirty="0" smtClean="0"/>
              <a:t>1827-es </a:t>
            </a:r>
            <a:r>
              <a:rPr lang="hu-HU" dirty="0" err="1" smtClean="0"/>
              <a:t>sabor</a:t>
            </a:r>
            <a:r>
              <a:rPr lang="hu-HU" dirty="0" smtClean="0"/>
              <a:t> (horvát tartománygyűlés): a horvátok készek engedni a magyar nyelvvel szemben, a középiskolákban hajlandók bevezetni a magyart</a:t>
            </a:r>
          </a:p>
          <a:p>
            <a:r>
              <a:rPr lang="hu-HU" dirty="0" smtClean="0"/>
              <a:t>1830: forradalom Párizsban </a:t>
            </a:r>
            <a:r>
              <a:rPr lang="hu-HU" dirty="0" smtClean="0">
                <a:cs typeface="Times New Roman" panose="02020603050405020304" pitchFamily="18" charset="0"/>
              </a:rPr>
              <a:t>→</a:t>
            </a:r>
            <a:r>
              <a:rPr lang="hu-HU" dirty="0" smtClean="0"/>
              <a:t> Európa-szerte megerősödnek a liberális és polgári eszmék, a horvátoknál megjelenik a nemzeti liberalizmus, kapcsolat a pánszláv és </a:t>
            </a:r>
            <a:r>
              <a:rPr lang="hu-HU" dirty="0" err="1" smtClean="0"/>
              <a:t>ausztroszláv</a:t>
            </a:r>
            <a:r>
              <a:rPr lang="hu-HU" dirty="0" smtClean="0"/>
              <a:t> eszmékkel – </a:t>
            </a:r>
            <a:r>
              <a:rPr lang="hu-HU" dirty="0" err="1" smtClean="0"/>
              <a:t>Ján</a:t>
            </a:r>
            <a:r>
              <a:rPr lang="hu-HU" dirty="0" smtClean="0"/>
              <a:t> Kollár, </a:t>
            </a:r>
            <a:r>
              <a:rPr lang="hu-HU" dirty="0" err="1" smtClean="0"/>
              <a:t>Pavol</a:t>
            </a:r>
            <a:r>
              <a:rPr lang="hu-HU" dirty="0" smtClean="0"/>
              <a:t> </a:t>
            </a:r>
            <a:r>
              <a:rPr lang="hu-HU" dirty="0" err="1" smtClean="0"/>
              <a:t>Jozef</a:t>
            </a:r>
            <a:r>
              <a:rPr lang="hu-HU" dirty="0" smtClean="0"/>
              <a:t> </a:t>
            </a:r>
            <a:r>
              <a:rPr lang="hu-HU" dirty="0" err="1" smtClean="0"/>
              <a:t>Šafárik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9372141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horvát nemzeti újjászületés, az illírizmus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Az illírizmus elnevezés azon a téves feltevésen alapszik, hogy a déli szlávok az egykori balkáni őslakosok, a kihalt illírek leszármazottai</a:t>
            </a:r>
          </a:p>
          <a:p>
            <a:r>
              <a:rPr lang="hu-HU" dirty="0" smtClean="0"/>
              <a:t>Céljuk: valamennyi déli szláv népet egy közös országban egyesíteni – politikai és nyelvi célok is megfogalmazódnak</a:t>
            </a:r>
          </a:p>
          <a:p>
            <a:r>
              <a:rPr lang="hu-HU" dirty="0" smtClean="0"/>
              <a:t>1830: Budán megjelenik </a:t>
            </a:r>
            <a:r>
              <a:rPr lang="hu-HU" dirty="0" err="1" smtClean="0"/>
              <a:t>Ljudevit</a:t>
            </a:r>
            <a:r>
              <a:rPr lang="hu-HU" dirty="0" smtClean="0"/>
              <a:t> </a:t>
            </a:r>
            <a:r>
              <a:rPr lang="hu-HU" dirty="0" err="1" smtClean="0"/>
              <a:t>Gaj</a:t>
            </a:r>
            <a:r>
              <a:rPr lang="hu-HU" dirty="0" smtClean="0"/>
              <a:t> helyesírása </a:t>
            </a:r>
            <a:r>
              <a:rPr lang="hu-HU" i="1" dirty="0" err="1" smtClean="0"/>
              <a:t>Kratka</a:t>
            </a:r>
            <a:r>
              <a:rPr lang="hu-HU" i="1" dirty="0" smtClean="0"/>
              <a:t> </a:t>
            </a:r>
            <a:r>
              <a:rPr lang="hu-HU" i="1" dirty="0" err="1" smtClean="0"/>
              <a:t>osnova</a:t>
            </a:r>
            <a:r>
              <a:rPr lang="hu-HU" i="1" dirty="0" smtClean="0"/>
              <a:t> </a:t>
            </a:r>
            <a:r>
              <a:rPr lang="hu-HU" i="1" dirty="0" err="1" smtClean="0"/>
              <a:t>horvatsko-slavonskog</a:t>
            </a:r>
            <a:r>
              <a:rPr lang="hu-HU" i="1" dirty="0" smtClean="0"/>
              <a:t> </a:t>
            </a:r>
            <a:r>
              <a:rPr lang="hu-HU" i="1" dirty="0" err="1" smtClean="0"/>
              <a:t>pravopisanja</a:t>
            </a:r>
            <a:endParaRPr lang="hu-HU" i="1" dirty="0" smtClean="0"/>
          </a:p>
          <a:p>
            <a:r>
              <a:rPr lang="hu-HU" dirty="0" err="1" smtClean="0"/>
              <a:t>Ljudevit</a:t>
            </a:r>
            <a:r>
              <a:rPr lang="hu-HU" dirty="0" smtClean="0"/>
              <a:t> </a:t>
            </a:r>
            <a:r>
              <a:rPr lang="hu-HU" dirty="0" err="1" smtClean="0"/>
              <a:t>Gaj</a:t>
            </a:r>
            <a:r>
              <a:rPr lang="hu-HU" dirty="0" smtClean="0"/>
              <a:t> az illírizmus vezéralakja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3966108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horvát nemzeti újjászületés, az illírizmus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1832: </a:t>
            </a:r>
            <a:r>
              <a:rPr lang="hu-HU" dirty="0" err="1" smtClean="0"/>
              <a:t>Janko</a:t>
            </a:r>
            <a:r>
              <a:rPr lang="hu-HU" dirty="0" smtClean="0"/>
              <a:t> </a:t>
            </a:r>
            <a:r>
              <a:rPr lang="hu-HU" dirty="0" err="1" smtClean="0"/>
              <a:t>Drašković</a:t>
            </a:r>
            <a:r>
              <a:rPr lang="hu-HU" dirty="0" smtClean="0"/>
              <a:t>: </a:t>
            </a:r>
            <a:r>
              <a:rPr lang="hu-HU" i="1" dirty="0" err="1" smtClean="0"/>
              <a:t>Disertatia</a:t>
            </a:r>
            <a:r>
              <a:rPr lang="hu-HU" i="1" dirty="0" smtClean="0"/>
              <a:t> </a:t>
            </a:r>
            <a:r>
              <a:rPr lang="hu-HU" i="1" dirty="0" err="1" smtClean="0"/>
              <a:t>iliti</a:t>
            </a:r>
            <a:r>
              <a:rPr lang="hu-HU" i="1" dirty="0" smtClean="0"/>
              <a:t> </a:t>
            </a:r>
            <a:r>
              <a:rPr lang="hu-HU" i="1" dirty="0" err="1" smtClean="0"/>
              <a:t>razgovor</a:t>
            </a:r>
            <a:r>
              <a:rPr lang="hu-HU" dirty="0" smtClean="0"/>
              <a:t> – az illírizmus politikai célkitűzéseit fogalmazza meg röpiratában, az első </a:t>
            </a:r>
            <a:r>
              <a:rPr lang="hu-HU" dirty="0" err="1" smtClean="0"/>
              <a:t>što</a:t>
            </a:r>
            <a:r>
              <a:rPr lang="hu-HU" dirty="0" smtClean="0"/>
              <a:t>-horvátul megjelent politikai írás</a:t>
            </a:r>
          </a:p>
          <a:p>
            <a:r>
              <a:rPr lang="hu-HU" dirty="0" smtClean="0"/>
              <a:t>Megfogalmazódik az igény egy horvát nyelvű politikai/közéleti újság és irodalmi lap iránt</a:t>
            </a:r>
          </a:p>
          <a:p>
            <a:r>
              <a:rPr lang="hu-HU" dirty="0" smtClean="0"/>
              <a:t>1835: </a:t>
            </a:r>
            <a:r>
              <a:rPr lang="hu-HU" i="1" dirty="0" err="1" smtClean="0"/>
              <a:t>Novine</a:t>
            </a:r>
            <a:r>
              <a:rPr lang="hu-HU" i="1" dirty="0" smtClean="0"/>
              <a:t> </a:t>
            </a:r>
            <a:r>
              <a:rPr lang="hu-HU" i="1" dirty="0" err="1" smtClean="0"/>
              <a:t>Horvatzke</a:t>
            </a:r>
            <a:r>
              <a:rPr lang="hu-HU" dirty="0" smtClean="0"/>
              <a:t> – irodalmi melléklete: </a:t>
            </a:r>
            <a:r>
              <a:rPr lang="hu-HU" i="1" dirty="0" smtClean="0"/>
              <a:t>Danica </a:t>
            </a:r>
            <a:r>
              <a:rPr lang="hu-HU" i="1" dirty="0" err="1" smtClean="0"/>
              <a:t>Horvatzka</a:t>
            </a:r>
            <a:r>
              <a:rPr lang="hu-HU" i="1" dirty="0" smtClean="0"/>
              <a:t>, </a:t>
            </a:r>
            <a:r>
              <a:rPr lang="hu-HU" i="1" dirty="0" err="1" smtClean="0"/>
              <a:t>Slavonzka</a:t>
            </a:r>
            <a:r>
              <a:rPr lang="hu-HU" i="1" dirty="0" smtClean="0"/>
              <a:t> y </a:t>
            </a:r>
            <a:r>
              <a:rPr lang="hu-HU" i="1" dirty="0" err="1" smtClean="0"/>
              <a:t>Dalmatinzka</a:t>
            </a:r>
            <a:r>
              <a:rPr lang="hu-HU" dirty="0" smtClean="0"/>
              <a:t> – ez még </a:t>
            </a:r>
            <a:r>
              <a:rPr lang="hu-HU" dirty="0" err="1" smtClean="0"/>
              <a:t>kaj</a:t>
            </a:r>
            <a:r>
              <a:rPr lang="hu-HU" dirty="0" smtClean="0"/>
              <a:t>-horvát nyelvű</a:t>
            </a:r>
          </a:p>
          <a:p>
            <a:r>
              <a:rPr lang="hu-HU" dirty="0" smtClean="0"/>
              <a:t>1836: </a:t>
            </a:r>
            <a:r>
              <a:rPr lang="hu-HU" i="1" dirty="0" err="1" smtClean="0"/>
              <a:t>Ilirske</a:t>
            </a:r>
            <a:r>
              <a:rPr lang="hu-HU" i="1" dirty="0" smtClean="0"/>
              <a:t> </a:t>
            </a:r>
            <a:r>
              <a:rPr lang="hu-HU" i="1" dirty="0" err="1" smtClean="0"/>
              <a:t>narodne</a:t>
            </a:r>
            <a:r>
              <a:rPr lang="hu-HU" i="1" dirty="0" smtClean="0"/>
              <a:t> </a:t>
            </a:r>
            <a:r>
              <a:rPr lang="hu-HU" i="1" dirty="0" err="1" smtClean="0"/>
              <a:t>novine</a:t>
            </a:r>
            <a:r>
              <a:rPr lang="hu-HU" dirty="0" smtClean="0"/>
              <a:t> – irodalmi melléklete: </a:t>
            </a:r>
            <a:r>
              <a:rPr lang="hu-HU" i="1" dirty="0" smtClean="0"/>
              <a:t>Danica </a:t>
            </a:r>
            <a:r>
              <a:rPr lang="hu-HU" i="1" dirty="0" err="1" smtClean="0"/>
              <a:t>ilirska</a:t>
            </a:r>
            <a:r>
              <a:rPr lang="hu-HU" dirty="0" smtClean="0"/>
              <a:t> – </a:t>
            </a:r>
            <a:r>
              <a:rPr lang="hu-HU" dirty="0" err="1" smtClean="0"/>
              <a:t>što</a:t>
            </a:r>
            <a:r>
              <a:rPr lang="hu-HU" dirty="0" smtClean="0"/>
              <a:t>-horvát nyelvű</a:t>
            </a:r>
          </a:p>
          <a:p>
            <a:r>
              <a:rPr lang="hu-HU" dirty="0" smtClean="0"/>
              <a:t>1837: </a:t>
            </a:r>
            <a:r>
              <a:rPr lang="hu-HU" dirty="0" err="1" smtClean="0"/>
              <a:t>Ljudevit</a:t>
            </a:r>
            <a:r>
              <a:rPr lang="hu-HU" dirty="0" smtClean="0"/>
              <a:t> </a:t>
            </a:r>
            <a:r>
              <a:rPr lang="hu-HU" dirty="0" err="1" smtClean="0"/>
              <a:t>Gaj</a:t>
            </a:r>
            <a:r>
              <a:rPr lang="hu-HU" dirty="0" smtClean="0"/>
              <a:t> nyomdája megkezdi működését, illír olvasókörök (</a:t>
            </a:r>
            <a:r>
              <a:rPr lang="hu-HU" dirty="0" err="1" smtClean="0"/>
              <a:t>čitaonica</a:t>
            </a:r>
            <a:r>
              <a:rPr lang="hu-HU" dirty="0" smtClean="0"/>
              <a:t>) alakulnak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306860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horvát nemzeti újjászületés, az illírizmus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1839: első horvát nyelvű színházi előadás Sisakon</a:t>
            </a:r>
          </a:p>
          <a:p>
            <a:r>
              <a:rPr lang="hu-HU" dirty="0" err="1" smtClean="0"/>
              <a:t>Dimitrija</a:t>
            </a:r>
            <a:r>
              <a:rPr lang="hu-HU" dirty="0" smtClean="0"/>
              <a:t> Demeter megszervezi az első horvát színitársulatot, amely 1846-ben bemutatja az első horvát operát, amelynek szerzője </a:t>
            </a:r>
            <a:r>
              <a:rPr lang="hu-HU" dirty="0" err="1" smtClean="0"/>
              <a:t>Vatroslav</a:t>
            </a:r>
            <a:r>
              <a:rPr lang="hu-HU" dirty="0" smtClean="0"/>
              <a:t> </a:t>
            </a:r>
            <a:r>
              <a:rPr lang="hu-HU" dirty="0" err="1" smtClean="0"/>
              <a:t>Lisinski</a:t>
            </a:r>
            <a:endParaRPr lang="hu-HU" dirty="0" smtClean="0"/>
          </a:p>
          <a:p>
            <a:r>
              <a:rPr lang="hu-HU" dirty="0" smtClean="0"/>
              <a:t>1841: Gazdasági Társaság a mezőgazdaság fejlesztésére</a:t>
            </a:r>
          </a:p>
          <a:p>
            <a:r>
              <a:rPr lang="hu-HU" dirty="0" smtClean="0"/>
              <a:t>1840: a </a:t>
            </a:r>
            <a:r>
              <a:rPr lang="hu-HU" dirty="0" err="1" smtClean="0"/>
              <a:t>sabor</a:t>
            </a:r>
            <a:r>
              <a:rPr lang="hu-HU" dirty="0" smtClean="0"/>
              <a:t> kéri a királyt, hogy engedélyezze horvát tanszék felállítását és a horvát nyelv kötelezővé tételét a gimnáziumokban – az első nyelvvel kapcsolatos határozat</a:t>
            </a:r>
          </a:p>
          <a:p>
            <a:r>
              <a:rPr lang="hu-HU" dirty="0" smtClean="0"/>
              <a:t>1841: megalakulnak a pártok: Horvát-Magyar Párt</a:t>
            </a:r>
            <a:r>
              <a:rPr lang="hu-HU" smtClean="0"/>
              <a:t>, Illír Párt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8814838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horvát nemzeti újjászületés, az Illírizmus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1843: a király betiltja az illír név használatát – </a:t>
            </a:r>
            <a:r>
              <a:rPr lang="hu-HU" i="1" dirty="0" err="1" smtClean="0"/>
              <a:t>Narodne</a:t>
            </a:r>
            <a:r>
              <a:rPr lang="hu-HU" i="1" dirty="0" smtClean="0"/>
              <a:t> </a:t>
            </a:r>
            <a:r>
              <a:rPr lang="hu-HU" i="1" dirty="0" err="1" smtClean="0"/>
              <a:t>novine</a:t>
            </a:r>
            <a:r>
              <a:rPr lang="hu-HU" dirty="0" smtClean="0"/>
              <a:t>, Nemzeti Párt</a:t>
            </a:r>
          </a:p>
          <a:p>
            <a:r>
              <a:rPr lang="hu-HU" dirty="0" smtClean="0"/>
              <a:t>1845: a </a:t>
            </a:r>
            <a:r>
              <a:rPr lang="hu-HU" dirty="0" err="1" smtClean="0"/>
              <a:t>sabor</a:t>
            </a:r>
            <a:r>
              <a:rPr lang="hu-HU" dirty="0" smtClean="0"/>
              <a:t> tisztújításakor belelőnek a tömegbe, 16 halálos áldozat</a:t>
            </a:r>
          </a:p>
          <a:p>
            <a:r>
              <a:rPr lang="hu-HU" dirty="0" smtClean="0"/>
              <a:t>1845: az ülésező </a:t>
            </a:r>
            <a:r>
              <a:rPr lang="hu-HU" dirty="0" err="1" smtClean="0"/>
              <a:t>sabor</a:t>
            </a:r>
            <a:r>
              <a:rPr lang="hu-HU" dirty="0" smtClean="0"/>
              <a:t> kéri a királyt Magyarország és Horvátország közigazgatási szétválasztására, a zágrábi püspökség érseki rangra emelésére – a céljuk a köz- és egyházigazgatási önállóság elérése</a:t>
            </a:r>
          </a:p>
          <a:p>
            <a:r>
              <a:rPr lang="hu-HU" dirty="0" smtClean="0"/>
              <a:t>1847. október 23.: a </a:t>
            </a:r>
            <a:r>
              <a:rPr lang="hu-HU" dirty="0" err="1" smtClean="0"/>
              <a:t>sabor</a:t>
            </a:r>
            <a:r>
              <a:rPr lang="hu-HU" dirty="0" smtClean="0"/>
              <a:t> határozata a horvát nyelv hivatalossá tételéről és a középiskolákban oktatási nyelvként való bevezetéséről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2864194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1848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horvát-magyar kapcsolatok mélypontja, a két fél </a:t>
            </a:r>
            <a:r>
              <a:rPr lang="hu-HU" dirty="0" err="1" smtClean="0"/>
              <a:t>ellentétei</a:t>
            </a:r>
            <a:r>
              <a:rPr lang="hu-HU" dirty="0"/>
              <a:t> </a:t>
            </a:r>
            <a:r>
              <a:rPr lang="hu-HU" dirty="0" smtClean="0"/>
              <a:t>olyan mértékben elmérgesedtek, hogy szinte megoldhatatlanná váltak</a:t>
            </a:r>
          </a:p>
          <a:p>
            <a:r>
              <a:rPr lang="hu-HU" dirty="0" smtClean="0"/>
              <a:t>A horvátok ugyanúgy igényelték a saját nemzetállam létrehozását mint a magyarok</a:t>
            </a:r>
          </a:p>
          <a:p>
            <a:r>
              <a:rPr lang="hu-HU" dirty="0" smtClean="0"/>
              <a:t>A kibékíthetetlen ellentétek főbb okai: 1. a nyelvtörvények problémája, a hivatalos nyelv kérdése, 2. Szlavónia és Rijeka hovatartozásának kérdése, 3. Magyarország és Horvátország közjogi kapcsolatainak problémája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7149864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1848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1848 tavasza: a horvátok nemzeti önállóságot követeltek, a horvát országgyűlésnek felelős kormánnyal – a magyar koronával csak laza kapcsolatot akartak fenntartani</a:t>
            </a:r>
          </a:p>
          <a:p>
            <a:r>
              <a:rPr lang="hu-HU" dirty="0" smtClean="0"/>
              <a:t>1848 tavasza: Ivan </a:t>
            </a:r>
            <a:r>
              <a:rPr lang="hu-HU" dirty="0" err="1" smtClean="0"/>
              <a:t>Mažuranić</a:t>
            </a:r>
            <a:r>
              <a:rPr lang="hu-HU" dirty="0" smtClean="0"/>
              <a:t>: </a:t>
            </a:r>
            <a:r>
              <a:rPr lang="hu-HU" i="1" dirty="0" err="1" smtClean="0"/>
              <a:t>Hrvati</a:t>
            </a:r>
            <a:r>
              <a:rPr lang="hu-HU" i="1" dirty="0" smtClean="0"/>
              <a:t> </a:t>
            </a:r>
            <a:r>
              <a:rPr lang="hu-HU" i="1" dirty="0" err="1" smtClean="0"/>
              <a:t>Madjarom</a:t>
            </a:r>
            <a:r>
              <a:rPr lang="hu-HU" dirty="0" smtClean="0"/>
              <a:t>/</a:t>
            </a:r>
            <a:r>
              <a:rPr lang="hu-HU" i="1" dirty="0" smtClean="0"/>
              <a:t>A horvátok a magyaroknak</a:t>
            </a:r>
            <a:r>
              <a:rPr lang="hu-HU" dirty="0" smtClean="0"/>
              <a:t> – felelet az 1848. évi áprilisi törvényekre</a:t>
            </a:r>
          </a:p>
          <a:p>
            <a:r>
              <a:rPr lang="hu-HU" dirty="0" smtClean="0"/>
              <a:t>1848 tavasza: Josip </a:t>
            </a:r>
            <a:r>
              <a:rPr lang="hu-HU" dirty="0" err="1" smtClean="0"/>
              <a:t>Jelačić-ot</a:t>
            </a:r>
            <a:r>
              <a:rPr lang="hu-HU" dirty="0" smtClean="0"/>
              <a:t> nevezik ki horvát bánnak – jobbágyfelszabadítás, összehívja a </a:t>
            </a:r>
            <a:r>
              <a:rPr lang="hu-HU" dirty="0" err="1" smtClean="0"/>
              <a:t>sabor</a:t>
            </a:r>
            <a:r>
              <a:rPr lang="hu-HU" dirty="0" smtClean="0"/>
              <a:t>-t, választásokat ír ki, a horvát küldöttek nem vesznek részt a magyar országgyűlés munkájában</a:t>
            </a:r>
          </a:p>
          <a:p>
            <a:r>
              <a:rPr lang="hu-HU" dirty="0" smtClean="0"/>
              <a:t>1848. szeptember 11.: </a:t>
            </a:r>
            <a:r>
              <a:rPr lang="hu-HU" dirty="0" err="1" smtClean="0"/>
              <a:t>Jelačić</a:t>
            </a:r>
            <a:r>
              <a:rPr lang="hu-HU" dirty="0" smtClean="0"/>
              <a:t> csapatával megindítja az offenzívát Pest felé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9189382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szerb-horvát-szlovén Királyság előzményei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1915: Párizsban megalakul a Jugoszláv Bizottság – a létrehozandó közös délszláv állam érdekében</a:t>
            </a:r>
          </a:p>
          <a:p>
            <a:r>
              <a:rPr lang="hu-HU" dirty="0" smtClean="0"/>
              <a:t>1917: júliusban Korfun találkoznak a Jugoszláv Bizottság és a szerb kormány képviselői – Korfui deklaráció</a:t>
            </a:r>
          </a:p>
          <a:p>
            <a:r>
              <a:rPr lang="hu-HU" dirty="0" smtClean="0"/>
              <a:t>1917: Jugoszláv Klub – a bécsi császári tanács képviselőiből alakul meg, ők a monarchia égisze alatt képzelik el a jövőbeli délszláv államot</a:t>
            </a:r>
          </a:p>
          <a:p>
            <a:r>
              <a:rPr lang="hu-HU" dirty="0" smtClean="0"/>
              <a:t>1918. év eleje: Zágrábi deklaráció – a teljesen független délszláv állam mellett érvelnek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6958945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szerb-horvát-szlovén királyság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1918. december 1.: létrejön a Szerb-Horvát-Szlovén Királyság, a király </a:t>
            </a:r>
            <a:r>
              <a:rPr lang="hu-HU" dirty="0" err="1" smtClean="0"/>
              <a:t>Aleksandar</a:t>
            </a:r>
            <a:r>
              <a:rPr lang="hu-HU" dirty="0" smtClean="0"/>
              <a:t> </a:t>
            </a:r>
            <a:r>
              <a:rPr lang="hu-HU" dirty="0" err="1" smtClean="0"/>
              <a:t>Karađorđević</a:t>
            </a:r>
            <a:r>
              <a:rPr lang="hu-HU" dirty="0" smtClean="0"/>
              <a:t>, korábbi szerb király</a:t>
            </a:r>
          </a:p>
          <a:p>
            <a:r>
              <a:rPr lang="hu-HU" dirty="0" smtClean="0"/>
              <a:t>1918. december 20.: megalakul az első kormány – miniszterelnök </a:t>
            </a:r>
            <a:r>
              <a:rPr lang="hu-HU" dirty="0" err="1" smtClean="0"/>
              <a:t>Stojan</a:t>
            </a:r>
            <a:r>
              <a:rPr lang="hu-HU" dirty="0" smtClean="0"/>
              <a:t> </a:t>
            </a:r>
            <a:r>
              <a:rPr lang="hu-HU" dirty="0" err="1" smtClean="0"/>
              <a:t>Protić</a:t>
            </a:r>
            <a:r>
              <a:rPr lang="hu-HU" dirty="0" smtClean="0"/>
              <a:t> a Szerb Radikális Pártból – a kormánynak 12 szerb, 5 horvát és 2 szlovén tagja van</a:t>
            </a:r>
          </a:p>
          <a:p>
            <a:r>
              <a:rPr lang="hu-HU" dirty="0" smtClean="0"/>
              <a:t>1921. június 28.: </a:t>
            </a:r>
            <a:r>
              <a:rPr lang="hu-HU" dirty="0" err="1" smtClean="0"/>
              <a:t>Vidovdani</a:t>
            </a:r>
            <a:r>
              <a:rPr lang="hu-HU" dirty="0" smtClean="0"/>
              <a:t> alkotmány – alkotmányos, parlamentáris, örökletes monarchia; a törvényhozói hatalmat a király és a nemzetgyűlés gyakorolja; a hadsereg főparancsnoka a király</a:t>
            </a:r>
          </a:p>
          <a:p>
            <a:r>
              <a:rPr lang="hu-HU" dirty="0" smtClean="0"/>
              <a:t>1928. június 20.: </a:t>
            </a:r>
            <a:r>
              <a:rPr lang="hu-HU" dirty="0" err="1" smtClean="0"/>
              <a:t>Račić</a:t>
            </a:r>
            <a:r>
              <a:rPr lang="hu-HU" dirty="0" smtClean="0"/>
              <a:t> szerb radikális párti képviselő </a:t>
            </a:r>
            <a:r>
              <a:rPr lang="hu-HU" dirty="0" err="1" smtClean="0"/>
              <a:t>rálő</a:t>
            </a:r>
            <a:r>
              <a:rPr lang="hu-HU" dirty="0" smtClean="0"/>
              <a:t> a parlamentben a Horvát Parasztpárt képviselőire, halottak, sebesültek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594972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Ajánlott szakirodalom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Sokcsevits</a:t>
            </a:r>
            <a:r>
              <a:rPr lang="hu-HU" dirty="0" smtClean="0"/>
              <a:t> Dénes–Szilágyi Imre–Szilágyi Károly: Déli </a:t>
            </a:r>
            <a:r>
              <a:rPr lang="hu-HU" dirty="0" err="1" smtClean="0"/>
              <a:t>szomszédaink</a:t>
            </a:r>
            <a:r>
              <a:rPr lang="hu-HU" dirty="0" smtClean="0"/>
              <a:t> története. Budapest: Bereményi Könyvkiadó, 1994.</a:t>
            </a:r>
          </a:p>
          <a:p>
            <a:r>
              <a:rPr lang="hu-HU" dirty="0" err="1" smtClean="0"/>
              <a:t>Sokcsevits</a:t>
            </a:r>
            <a:r>
              <a:rPr lang="hu-HU" dirty="0" smtClean="0"/>
              <a:t> Dénes: Délszláv háború. Budapest: </a:t>
            </a:r>
            <a:r>
              <a:rPr lang="hu-HU" dirty="0" err="1" smtClean="0"/>
              <a:t>Calibra</a:t>
            </a:r>
            <a:r>
              <a:rPr lang="hu-HU" dirty="0" smtClean="0"/>
              <a:t> Kiadó, 1997.</a:t>
            </a:r>
          </a:p>
          <a:p>
            <a:r>
              <a:rPr lang="hu-HU" dirty="0" err="1" smtClean="0"/>
              <a:t>Sokcsevits</a:t>
            </a:r>
            <a:r>
              <a:rPr lang="hu-HU" dirty="0" smtClean="0"/>
              <a:t> Dénes: Magyar múlt horvát szemmel. Budapest: Kapu Kiadó, 2004.</a:t>
            </a:r>
          </a:p>
          <a:p>
            <a:r>
              <a:rPr lang="hu-HU" dirty="0" err="1" smtClean="0"/>
              <a:t>Sokcsevits</a:t>
            </a:r>
            <a:r>
              <a:rPr lang="hu-HU" dirty="0" smtClean="0"/>
              <a:t> Dénes: Horvátország a 7. századtól napjainkig. Budapest: </a:t>
            </a:r>
            <a:r>
              <a:rPr lang="hu-HU" dirty="0" err="1" smtClean="0"/>
              <a:t>Mundus</a:t>
            </a:r>
            <a:r>
              <a:rPr lang="hu-HU" dirty="0" smtClean="0"/>
              <a:t> </a:t>
            </a:r>
            <a:r>
              <a:rPr lang="hu-HU" dirty="0" err="1" smtClean="0"/>
              <a:t>Novus</a:t>
            </a:r>
            <a:r>
              <a:rPr lang="hu-HU" dirty="0" smtClean="0"/>
              <a:t> Kiadó, 2011.</a:t>
            </a:r>
          </a:p>
          <a:p>
            <a:r>
              <a:rPr lang="hu-HU" dirty="0"/>
              <a:t>http://szlavintezet.elte.hu/szlavanyagok/slav_civil/horvat-tortenelem.htm</a:t>
            </a: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1700740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diktatúra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1929. január 6.: </a:t>
            </a:r>
            <a:r>
              <a:rPr lang="hu-HU" dirty="0" err="1" smtClean="0"/>
              <a:t>Aleksandar</a:t>
            </a:r>
            <a:r>
              <a:rPr lang="hu-HU" dirty="0" smtClean="0"/>
              <a:t> király </a:t>
            </a:r>
            <a:r>
              <a:rPr lang="hu-HU" dirty="0" err="1" smtClean="0"/>
              <a:t>kiáltmányában</a:t>
            </a:r>
            <a:r>
              <a:rPr lang="hu-HU" dirty="0" smtClean="0"/>
              <a:t> felfüggeszti az alkotmányt, a parlamentet feloszlatja, betilt minden nemzeti, vallási és radikális pártot – megalakul a Jugoszláv Nacionalista Párt (JNS)</a:t>
            </a:r>
          </a:p>
          <a:p>
            <a:r>
              <a:rPr lang="hu-HU" dirty="0" smtClean="0"/>
              <a:t>1929. október 3.: új államnév – Jugoszláv Királyság</a:t>
            </a:r>
          </a:p>
          <a:p>
            <a:r>
              <a:rPr lang="hu-HU" dirty="0" smtClean="0"/>
              <a:t>1934. október 9.: horvát szélsőségesek Marseille-</a:t>
            </a:r>
            <a:r>
              <a:rPr lang="hu-HU" dirty="0" err="1" smtClean="0"/>
              <a:t>ben</a:t>
            </a:r>
            <a:r>
              <a:rPr lang="hu-HU" dirty="0" smtClean="0"/>
              <a:t> merényletet követnek el </a:t>
            </a:r>
            <a:r>
              <a:rPr lang="hu-HU" dirty="0" err="1" smtClean="0"/>
              <a:t>Aleksandar</a:t>
            </a:r>
            <a:r>
              <a:rPr lang="hu-HU" dirty="0" smtClean="0"/>
              <a:t> király és a francia külügyminiszter ellen, mindketten életüket vesztik</a:t>
            </a:r>
          </a:p>
          <a:p>
            <a:r>
              <a:rPr lang="hu-HU" dirty="0" smtClean="0"/>
              <a:t>1937: a Jugoszláv Kommunista Párt titkára Josip </a:t>
            </a:r>
            <a:r>
              <a:rPr lang="hu-HU" dirty="0" err="1" smtClean="0"/>
              <a:t>Broz</a:t>
            </a:r>
            <a:r>
              <a:rPr lang="hu-HU" dirty="0" smtClean="0"/>
              <a:t> Tito lesz</a:t>
            </a:r>
          </a:p>
          <a:p>
            <a:r>
              <a:rPr lang="hu-HU" dirty="0" smtClean="0"/>
              <a:t>1939. augusztus: létrejön a Horvát Bánság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201311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második világháború Jugoszláviában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1941. március 27.: államcsíny, a trónörököst Pétert nagykorúsítják, így II. Péter néven iktatják be uralkodónak</a:t>
            </a:r>
          </a:p>
          <a:p>
            <a:r>
              <a:rPr lang="hu-HU" dirty="0" smtClean="0"/>
              <a:t>1941. április 6.: Németország és szövetségesei megtámadják Jugoszláviát</a:t>
            </a:r>
          </a:p>
          <a:p>
            <a:r>
              <a:rPr lang="hu-HU" dirty="0" smtClean="0"/>
              <a:t>1941. április 10.: bejelentik a Független Horvát Állam (NDH) létrejöttét – Ante </a:t>
            </a:r>
            <a:r>
              <a:rPr lang="hu-HU" dirty="0" err="1" smtClean="0"/>
              <a:t>Pavelić</a:t>
            </a:r>
            <a:r>
              <a:rPr lang="hu-HU" dirty="0" smtClean="0"/>
              <a:t>, </a:t>
            </a:r>
            <a:r>
              <a:rPr lang="hu-HU" dirty="0" err="1" smtClean="0"/>
              <a:t>ustašák</a:t>
            </a:r>
            <a:endParaRPr lang="hu-HU" dirty="0" smtClean="0"/>
          </a:p>
          <a:p>
            <a:r>
              <a:rPr lang="hu-HU" dirty="0" smtClean="0"/>
              <a:t>1941. április 17.: feltétel nélküli kapituláció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2493233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második világháború Jugoszláviában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1941. július: a JKP KB a fegyveres ellenállás mellett dönt, megkezdődnek a partizánharcok</a:t>
            </a:r>
          </a:p>
          <a:p>
            <a:r>
              <a:rPr lang="hu-HU" dirty="0" smtClean="0"/>
              <a:t>NOB – nemzeti-felszabadító harc</a:t>
            </a:r>
          </a:p>
          <a:p>
            <a:r>
              <a:rPr lang="hu-HU" dirty="0" smtClean="0"/>
              <a:t>1942. november: </a:t>
            </a:r>
            <a:r>
              <a:rPr lang="hu-HU" dirty="0" err="1" smtClean="0"/>
              <a:t>Biha</a:t>
            </a:r>
            <a:r>
              <a:rPr lang="hu-HU" dirty="0" err="1"/>
              <a:t>ć</a:t>
            </a:r>
            <a:r>
              <a:rPr lang="hu-HU" dirty="0" err="1" smtClean="0"/>
              <a:t>on</a:t>
            </a:r>
            <a:r>
              <a:rPr lang="hu-HU" dirty="0" smtClean="0"/>
              <a:t> megalakult az AVNOJ (</a:t>
            </a:r>
            <a:r>
              <a:rPr lang="hu-HU" dirty="0" err="1" smtClean="0"/>
              <a:t>Antifašističko</a:t>
            </a:r>
            <a:r>
              <a:rPr lang="hu-HU" dirty="0" smtClean="0"/>
              <a:t> </a:t>
            </a:r>
            <a:r>
              <a:rPr lang="hu-HU" dirty="0" err="1" smtClean="0"/>
              <a:t>veće</a:t>
            </a:r>
            <a:r>
              <a:rPr lang="hu-HU" dirty="0" smtClean="0"/>
              <a:t> </a:t>
            </a:r>
            <a:r>
              <a:rPr lang="hu-HU" dirty="0" err="1" smtClean="0"/>
              <a:t>narodnog</a:t>
            </a:r>
            <a:r>
              <a:rPr lang="hu-HU" dirty="0" smtClean="0"/>
              <a:t> </a:t>
            </a:r>
            <a:r>
              <a:rPr lang="hu-HU" dirty="0" err="1" smtClean="0"/>
              <a:t>oslobođenja</a:t>
            </a:r>
            <a:r>
              <a:rPr lang="hu-HU" dirty="0" smtClean="0"/>
              <a:t> </a:t>
            </a:r>
            <a:r>
              <a:rPr lang="hu-HU" dirty="0" err="1" smtClean="0"/>
              <a:t>Jugoslavije</a:t>
            </a:r>
            <a:r>
              <a:rPr lang="hu-HU" dirty="0" smtClean="0"/>
              <a:t> – Jugoszláv Népfelszabadító Antifasiszta Tanács)</a:t>
            </a:r>
          </a:p>
          <a:p>
            <a:r>
              <a:rPr lang="hu-HU" dirty="0" smtClean="0"/>
              <a:t>1943. november: az AVNOJ második ülése, komoly támogatást kapnak mind nyugati, mind pedig keleti szövetségeseiktől</a:t>
            </a:r>
          </a:p>
          <a:p>
            <a:r>
              <a:rPr lang="hu-HU" dirty="0" smtClean="0"/>
              <a:t>1944. szeptembere: a szovjetek elérik Belgrádot és a partizánokkal együtt szabadítják fel</a:t>
            </a:r>
          </a:p>
          <a:p>
            <a:r>
              <a:rPr lang="hu-HU" dirty="0" smtClean="0"/>
              <a:t>1945. május: a hónap közepére a jugoszláv területek felszabadulnak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4500434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„második” </a:t>
            </a:r>
            <a:r>
              <a:rPr lang="hu-HU" dirty="0" err="1" smtClean="0"/>
              <a:t>jugoszlávia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háború befejezte után megalakult a Jugoszláv Népfront, elnöke Josip </a:t>
            </a:r>
            <a:r>
              <a:rPr lang="hu-HU" dirty="0" err="1" smtClean="0"/>
              <a:t>Broz</a:t>
            </a:r>
            <a:r>
              <a:rPr lang="hu-HU" dirty="0" smtClean="0"/>
              <a:t> Tito</a:t>
            </a:r>
          </a:p>
          <a:p>
            <a:r>
              <a:rPr lang="hu-HU" dirty="0" smtClean="0"/>
              <a:t>1945. november: választások, semmivel sem demokratikusabbak, mint a szocialista blokk bármely másik országában</a:t>
            </a:r>
          </a:p>
          <a:p>
            <a:r>
              <a:rPr lang="hu-HU" dirty="0" smtClean="0"/>
              <a:t>1945. november 29.: kikiáltják a Jugoszláv Föderatív Népköztársaságot</a:t>
            </a:r>
          </a:p>
          <a:p>
            <a:r>
              <a:rPr lang="hu-HU" dirty="0" smtClean="0"/>
              <a:t>1946. január: az első alkotmány</a:t>
            </a:r>
          </a:p>
          <a:p>
            <a:r>
              <a:rPr lang="hu-HU" dirty="0" smtClean="0"/>
              <a:t>1948: a fordulat éve, Jugoszlávia letér </a:t>
            </a:r>
            <a:r>
              <a:rPr lang="hu-HU" smtClean="0"/>
              <a:t>a „sztálini” szovjet útról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0735815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„második” </a:t>
            </a:r>
            <a:r>
              <a:rPr lang="hu-HU" dirty="0" err="1" smtClean="0"/>
              <a:t>jugoszlávia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1950-es évek: sajátos útkeresés a nyugati és keleti blokk között, demokratikusabb és szabadabb berendezkedés, mint a szocialista tábor országaiban</a:t>
            </a:r>
          </a:p>
          <a:p>
            <a:r>
              <a:rPr lang="hu-HU" dirty="0" smtClean="0"/>
              <a:t>1960-as évek: az évtized közepén már megmutatkoznak a föderáció problémái</a:t>
            </a:r>
          </a:p>
          <a:p>
            <a:r>
              <a:rPr lang="hu-HU" dirty="0" smtClean="0"/>
              <a:t>1970-es évek eleje: gyengül a szövetségi központosítás, erősödnek az egyes köztársaságok; a párt egyre kevésbé ura a helyzetnek; a konfliktusok melegágya Horvátország és Szerbia</a:t>
            </a:r>
          </a:p>
          <a:p>
            <a:r>
              <a:rPr lang="hu-HU" dirty="0" smtClean="0"/>
              <a:t>1974: új alkotmány, egyben az utolsó szövetségi alkotmány is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1253262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Lejtmenet, avagy a válság fokozódik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1980. május 4.: Tito halála Ljubljanában</a:t>
            </a:r>
          </a:p>
          <a:p>
            <a:r>
              <a:rPr lang="hu-HU" dirty="0" smtClean="0"/>
              <a:t>1981: koszovói albánok felkelése – saját köztársaságért és az elnyomó szerbek ellen küzdenek – szerb megtorlás</a:t>
            </a:r>
          </a:p>
          <a:p>
            <a:r>
              <a:rPr lang="hu-HU" dirty="0" smtClean="0"/>
              <a:t>1986: SANU memoranduma Nagy-Szerbia megteremtésének módjáról, a horvátországi szerbek sanyarú sorsáról</a:t>
            </a:r>
          </a:p>
          <a:p>
            <a:r>
              <a:rPr lang="hu-HU" dirty="0" smtClean="0"/>
              <a:t>1987: Slobodan </a:t>
            </a:r>
            <a:r>
              <a:rPr lang="hu-HU" dirty="0" err="1" smtClean="0"/>
              <a:t>Milošević</a:t>
            </a:r>
            <a:r>
              <a:rPr lang="hu-HU" dirty="0" smtClean="0"/>
              <a:t> a Szerb Kommunista Szövetség elnöke</a:t>
            </a:r>
          </a:p>
          <a:p>
            <a:r>
              <a:rPr lang="hu-HU" dirty="0" smtClean="0"/>
              <a:t>1990. január 20.: a JKSZ XIV. rendkívüli kongresszusa – kivonulnak a szlovénok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3479933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Lejtmenet, avagy a válság fokozódik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1990. január: többpártrendszer bevezetése Horvátországban</a:t>
            </a:r>
          </a:p>
          <a:p>
            <a:r>
              <a:rPr lang="hu-HU" dirty="0" smtClean="0"/>
              <a:t>1990. tavasza: választások Horvátországban, a HDZ győz elsöprő többséggel, </a:t>
            </a:r>
            <a:r>
              <a:rPr lang="hu-HU" dirty="0" err="1" smtClean="0"/>
              <a:t>Franjo</a:t>
            </a:r>
            <a:r>
              <a:rPr lang="hu-HU" dirty="0" smtClean="0"/>
              <a:t> </a:t>
            </a:r>
            <a:r>
              <a:rPr lang="hu-HU" dirty="0" err="1" smtClean="0"/>
              <a:t>Tuđman</a:t>
            </a:r>
            <a:endParaRPr lang="hu-HU" dirty="0" smtClean="0"/>
          </a:p>
          <a:p>
            <a:r>
              <a:rPr lang="hu-HU" dirty="0" smtClean="0"/>
              <a:t>1990. augusztus: szerb felkelés </a:t>
            </a:r>
            <a:r>
              <a:rPr lang="hu-HU" dirty="0" err="1" smtClean="0"/>
              <a:t>Kninben</a:t>
            </a:r>
            <a:r>
              <a:rPr lang="hu-HU" dirty="0" smtClean="0"/>
              <a:t> – gyakorlatilag a horvát-szerb háború kezdetének tekinthető – a konfliktus kulcsát a horvátországi szerbek képezik</a:t>
            </a:r>
          </a:p>
          <a:p>
            <a:r>
              <a:rPr lang="hu-HU" dirty="0" smtClean="0"/>
              <a:t>1990. december 22.: horvát alkotmány</a:t>
            </a:r>
          </a:p>
        </p:txBody>
      </p:sp>
    </p:spTree>
    <p:extLst>
      <p:ext uri="{BB962C8B-B14F-4D97-AF65-F5344CB8AC3E}">
        <p14:creationId xmlns:p14="http://schemas.microsoft.com/office/powerpoint/2010/main" xmlns="" val="38065806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Jugoszlávia széthullása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1991. június 25.: Szlovénia és Horvátország kikiáltja függetlenségét, Jugoszlávia megszűnik létezni</a:t>
            </a:r>
          </a:p>
          <a:p>
            <a:r>
              <a:rPr lang="hu-HU" dirty="0" smtClean="0"/>
              <a:t>1991. augusztus: kitör a nyílt háború Horvátországban (honvédő háború/</a:t>
            </a:r>
            <a:r>
              <a:rPr lang="hu-HU" dirty="0" err="1" smtClean="0"/>
              <a:t>domobranski</a:t>
            </a:r>
            <a:r>
              <a:rPr lang="hu-HU" dirty="0" smtClean="0"/>
              <a:t> </a:t>
            </a:r>
            <a:r>
              <a:rPr lang="hu-HU" dirty="0" err="1" smtClean="0"/>
              <a:t>rat</a:t>
            </a:r>
            <a:r>
              <a:rPr lang="hu-HU" dirty="0" smtClean="0"/>
              <a:t>)</a:t>
            </a:r>
          </a:p>
          <a:p>
            <a:r>
              <a:rPr lang="hu-HU" dirty="0" smtClean="0"/>
              <a:t>1995: </a:t>
            </a:r>
            <a:r>
              <a:rPr lang="hu-HU" dirty="0" err="1" smtClean="0"/>
              <a:t>daytoni</a:t>
            </a:r>
            <a:r>
              <a:rPr lang="hu-HU" dirty="0" smtClean="0"/>
              <a:t> békeszerződés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26490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Miről lesz ma szó?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1. a horvátok őstörténete, letelepedése, a középkori horvát állam létrejötte és története 1102-ig</a:t>
            </a:r>
          </a:p>
          <a:p>
            <a:r>
              <a:rPr lang="hu-HU" dirty="0" smtClean="0"/>
              <a:t>2. a horvát nemzeti újjászületés (</a:t>
            </a:r>
            <a:r>
              <a:rPr lang="hu-HU" dirty="0" err="1" smtClean="0"/>
              <a:t>hrvatski</a:t>
            </a:r>
            <a:r>
              <a:rPr lang="hu-HU" dirty="0" smtClean="0"/>
              <a:t> </a:t>
            </a:r>
            <a:r>
              <a:rPr lang="hu-HU" dirty="0" err="1" smtClean="0"/>
              <a:t>narodni</a:t>
            </a:r>
            <a:r>
              <a:rPr lang="hu-HU" dirty="0" smtClean="0"/>
              <a:t> </a:t>
            </a:r>
            <a:r>
              <a:rPr lang="hu-HU" dirty="0" err="1" smtClean="0"/>
              <a:t>preporod</a:t>
            </a:r>
            <a:r>
              <a:rPr lang="hu-HU" dirty="0" smtClean="0"/>
              <a:t>), az illírizmus (</a:t>
            </a:r>
            <a:r>
              <a:rPr lang="hu-HU" dirty="0" err="1" smtClean="0"/>
              <a:t>ilirizam</a:t>
            </a:r>
            <a:r>
              <a:rPr lang="hu-HU" dirty="0" smtClean="0"/>
              <a:t>) 1790–1848</a:t>
            </a:r>
          </a:p>
          <a:p>
            <a:r>
              <a:rPr lang="hu-HU" dirty="0" smtClean="0"/>
              <a:t>3. a délszláv állam létrejötte: Szerb-Horvát-Szlovén Királyság, Jugoszlávia 1918–1945</a:t>
            </a:r>
          </a:p>
          <a:p>
            <a:r>
              <a:rPr lang="hu-HU" dirty="0" smtClean="0"/>
              <a:t>4. a „második” Jugoszlávia 1945–1991</a:t>
            </a:r>
          </a:p>
          <a:p>
            <a:r>
              <a:rPr lang="hu-HU" dirty="0" smtClean="0"/>
              <a:t>5. Jugoszlávia széthullása, a délszláv háború (</a:t>
            </a:r>
            <a:r>
              <a:rPr lang="hu-HU" dirty="0" err="1" smtClean="0"/>
              <a:t>domobranski</a:t>
            </a:r>
            <a:r>
              <a:rPr lang="hu-HU" dirty="0" smtClean="0"/>
              <a:t> </a:t>
            </a:r>
            <a:r>
              <a:rPr lang="hu-HU" dirty="0" err="1" smtClean="0"/>
              <a:t>rat</a:t>
            </a:r>
            <a:r>
              <a:rPr lang="hu-HU" dirty="0" smtClean="0"/>
              <a:t>) 1991–1995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898970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horvátok őstörténete, letelepedése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Ez a korszak a horvát történelem legtöbb vitát kiváltó időszaka</a:t>
            </a:r>
          </a:p>
          <a:p>
            <a:r>
              <a:rPr lang="hu-HU" dirty="0" smtClean="0"/>
              <a:t>A vitás kérdések: 1. a horvátok eredete, 2. a horvátok őshazája, 3. a horvát népnév etimológiája, 4. a horvátok dél felé való vándorlása és megtelepedése a mai hazájukban</a:t>
            </a:r>
          </a:p>
          <a:p>
            <a:r>
              <a:rPr lang="hu-HU" dirty="0" smtClean="0"/>
              <a:t>A horvát törzs a 3–4. sz. folyamán formálódott, feltételezett őshazájuk a Kárpátokon túl fekvő Fehér-Horvátországban (Kis-Lengyelország, Északkelet-Csehország területén) volt</a:t>
            </a:r>
          </a:p>
          <a:p>
            <a:r>
              <a:rPr lang="hu-HU" dirty="0" smtClean="0"/>
              <a:t>A szlávok balkáni betelepülésével kapcsolatos információink fő forrása </a:t>
            </a:r>
            <a:r>
              <a:rPr lang="hu-HU" dirty="0" err="1" smtClean="0"/>
              <a:t>Bíborbanszületett</a:t>
            </a:r>
            <a:r>
              <a:rPr lang="hu-HU" dirty="0" smtClean="0"/>
              <a:t> Konstantin </a:t>
            </a:r>
            <a:r>
              <a:rPr lang="hu-HU" i="1" dirty="0" smtClean="0"/>
              <a:t>De </a:t>
            </a:r>
            <a:r>
              <a:rPr lang="hu-HU" i="1" dirty="0" err="1" smtClean="0"/>
              <a:t>administrando</a:t>
            </a:r>
            <a:r>
              <a:rPr lang="hu-HU" i="1" dirty="0" smtClean="0"/>
              <a:t> </a:t>
            </a:r>
            <a:r>
              <a:rPr lang="hu-HU" i="1" dirty="0" err="1" smtClean="0"/>
              <a:t>imperio</a:t>
            </a:r>
            <a:r>
              <a:rPr lang="hu-HU" dirty="0" smtClean="0"/>
              <a:t> című műve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394800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horvátok Őstörténete és letelepedése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Mai hazájukban való letelepedésre vonatkozóan két elmélet ismert</a:t>
            </a:r>
          </a:p>
          <a:p>
            <a:r>
              <a:rPr lang="hu-HU" dirty="0" smtClean="0"/>
              <a:t>1. Fehér-Horvátországból költöztek a 7. sz. első harmadának végén (626 körül) Dalmáciába, miután legyőzték az avarokat és az ott élő szlávokat uralmuk alá hajtották</a:t>
            </a:r>
          </a:p>
          <a:p>
            <a:r>
              <a:rPr lang="hu-HU" dirty="0" smtClean="0"/>
              <a:t>2. a horvátok Nagy Károly avarellenes hadjáratai során frank szövetségben győzték le a dalmáciai avarokat és szlávokat</a:t>
            </a:r>
          </a:p>
          <a:p>
            <a:r>
              <a:rPr lang="hu-HU" dirty="0" smtClean="0"/>
              <a:t>Az avarok jelenlétére az </a:t>
            </a:r>
            <a:r>
              <a:rPr lang="hu-HU" i="1" dirty="0" err="1" smtClean="0"/>
              <a:t>Obrovac</a:t>
            </a:r>
            <a:r>
              <a:rPr lang="hu-HU" i="1" dirty="0" smtClean="0"/>
              <a:t>, </a:t>
            </a:r>
            <a:r>
              <a:rPr lang="hu-HU" i="1" dirty="0" err="1" smtClean="0"/>
              <a:t>Obrovo</a:t>
            </a:r>
            <a:r>
              <a:rPr lang="hu-HU" i="1" dirty="0" smtClean="0"/>
              <a:t>, </a:t>
            </a:r>
            <a:r>
              <a:rPr lang="hu-HU" i="1" dirty="0" err="1" smtClean="0"/>
              <a:t>Obrovnica</a:t>
            </a:r>
            <a:r>
              <a:rPr lang="hu-HU" i="1" dirty="0" smtClean="0"/>
              <a:t> </a:t>
            </a:r>
            <a:r>
              <a:rPr lang="hu-HU" dirty="0" smtClean="0"/>
              <a:t>helynevek utalnak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804239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horvátok őstörténete és letelepedése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i="1" dirty="0" smtClean="0"/>
              <a:t>horvát</a:t>
            </a:r>
            <a:r>
              <a:rPr lang="hu-HU" dirty="0" smtClean="0"/>
              <a:t> népnév eredete a mai napig ismeretlen</a:t>
            </a:r>
          </a:p>
          <a:p>
            <a:r>
              <a:rPr lang="hu-HU" dirty="0" smtClean="0"/>
              <a:t>Elsőként </a:t>
            </a:r>
            <a:r>
              <a:rPr lang="hu-HU" dirty="0" err="1" smtClean="0"/>
              <a:t>Trpimir</a:t>
            </a:r>
            <a:r>
              <a:rPr lang="hu-HU" dirty="0" smtClean="0"/>
              <a:t> fejedelem adománylevelében fordul elő, amelyben a spliti püspöknek ajándékoz templomot – önmagát </a:t>
            </a:r>
            <a:r>
              <a:rPr lang="hu-HU" i="1" dirty="0" err="1" smtClean="0"/>
              <a:t>dux</a:t>
            </a:r>
            <a:r>
              <a:rPr lang="hu-HU" i="1" dirty="0" smtClean="0"/>
              <a:t> </a:t>
            </a:r>
            <a:r>
              <a:rPr lang="hu-HU" i="1" dirty="0" err="1" smtClean="0"/>
              <a:t>Chroatorum</a:t>
            </a:r>
            <a:r>
              <a:rPr lang="hu-HU" dirty="0" smtClean="0"/>
              <a:t> címmel illeti</a:t>
            </a:r>
          </a:p>
          <a:p>
            <a:r>
              <a:rPr lang="hu-HU" dirty="0" smtClean="0"/>
              <a:t>A 10. századig a </a:t>
            </a:r>
            <a:r>
              <a:rPr lang="hu-HU" i="1" dirty="0" err="1" smtClean="0"/>
              <a:t>Hrvat</a:t>
            </a:r>
            <a:r>
              <a:rPr lang="hu-HU" i="1" dirty="0" smtClean="0"/>
              <a:t> </a:t>
            </a:r>
            <a:r>
              <a:rPr lang="hu-HU" dirty="0" smtClean="0"/>
              <a:t>népnév csak egy a mainál sokkal szűkebb értelemben vett terület lakosait jelentette, máshol a </a:t>
            </a:r>
            <a:r>
              <a:rPr lang="hu-HU" i="1" dirty="0" err="1" smtClean="0"/>
              <a:t>Slovinici</a:t>
            </a:r>
            <a:r>
              <a:rPr lang="hu-HU" i="1" dirty="0" smtClean="0"/>
              <a:t>/</a:t>
            </a:r>
            <a:r>
              <a:rPr lang="hu-HU" i="1" dirty="0" err="1" smtClean="0"/>
              <a:t>Slovenci</a:t>
            </a:r>
            <a:r>
              <a:rPr lang="hu-HU" i="1" dirty="0" smtClean="0"/>
              <a:t> </a:t>
            </a:r>
            <a:r>
              <a:rPr lang="hu-HU" dirty="0" err="1" smtClean="0"/>
              <a:t>etnonímát</a:t>
            </a:r>
            <a:r>
              <a:rPr lang="hu-HU" dirty="0" smtClean="0"/>
              <a:t> használták</a:t>
            </a:r>
          </a:p>
          <a:p>
            <a:r>
              <a:rPr lang="hu-HU" dirty="0" smtClean="0"/>
              <a:t>Felmerült a horvátok gót és iráni származtatása is, főként utóbbi több alkalommal is komolyan foglalkoztatta a tudományos közvéleményt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4057069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középkori horvát állam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Határai: északon az Isztriai-félsziget keleti sarka, délen a </a:t>
            </a:r>
            <a:r>
              <a:rPr lang="hu-HU" dirty="0" err="1" smtClean="0"/>
              <a:t>Cetina</a:t>
            </a:r>
            <a:r>
              <a:rPr lang="hu-HU" dirty="0" smtClean="0"/>
              <a:t> folyó, míg szárazföldi határai kelet felé a </a:t>
            </a:r>
            <a:r>
              <a:rPr lang="hu-HU" dirty="0" err="1" smtClean="0"/>
              <a:t>Vrbas</a:t>
            </a:r>
            <a:r>
              <a:rPr lang="hu-HU" dirty="0" smtClean="0"/>
              <a:t> folyó mentén jelölhetők ki</a:t>
            </a:r>
          </a:p>
          <a:p>
            <a:r>
              <a:rPr lang="hu-HU" dirty="0" smtClean="0"/>
              <a:t>A frank hatás játszott szerepet a korai horvát állam- és egyházszervezet kialakulásában</a:t>
            </a:r>
          </a:p>
          <a:p>
            <a:r>
              <a:rPr lang="hu-HU" dirty="0" smtClean="0"/>
              <a:t>8–9. sz. fordulóján frank hittérítők keresztelik meg őket</a:t>
            </a:r>
          </a:p>
          <a:p>
            <a:r>
              <a:rPr lang="hu-HU" dirty="0" smtClean="0"/>
              <a:t>Első név szerint ismert fejedelem </a:t>
            </a:r>
            <a:r>
              <a:rPr lang="hu-HU" dirty="0" err="1" smtClean="0"/>
              <a:t>Borna</a:t>
            </a:r>
            <a:r>
              <a:rPr lang="hu-HU" dirty="0" smtClean="0"/>
              <a:t> (819–821)</a:t>
            </a:r>
          </a:p>
          <a:p>
            <a:r>
              <a:rPr lang="hu-HU" dirty="0" smtClean="0"/>
              <a:t>A 9. sz. közepén uralkodott </a:t>
            </a:r>
            <a:r>
              <a:rPr lang="hu-HU" dirty="0" err="1" smtClean="0"/>
              <a:t>Trpimir</a:t>
            </a:r>
            <a:r>
              <a:rPr lang="hu-HU" dirty="0" smtClean="0"/>
              <a:t> fejedelem, aki dinasztiát alapított – </a:t>
            </a:r>
            <a:r>
              <a:rPr lang="hu-HU" dirty="0" err="1" smtClean="0"/>
              <a:t>Trpimir</a:t>
            </a:r>
            <a:r>
              <a:rPr lang="hu-HU" dirty="0" smtClean="0"/>
              <a:t>-ház (</a:t>
            </a:r>
            <a:r>
              <a:rPr lang="hu-HU" dirty="0" err="1" smtClean="0"/>
              <a:t>Trpimirovići</a:t>
            </a:r>
            <a:r>
              <a:rPr lang="hu-HU" dirty="0" smtClean="0"/>
              <a:t>)</a:t>
            </a:r>
          </a:p>
          <a:p>
            <a:r>
              <a:rPr lang="hu-HU" dirty="0" err="1" smtClean="0"/>
              <a:t>Branimir</a:t>
            </a:r>
            <a:r>
              <a:rPr lang="hu-HU" dirty="0" smtClean="0"/>
              <a:t>-t tartják a független horvát állam megteremtőjének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100374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középkori horvát állam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Tomislav</a:t>
            </a:r>
            <a:r>
              <a:rPr lang="hu-HU" dirty="0" smtClean="0"/>
              <a:t> az első uralkodó (910–928/930), aki a királyi címet viseli</a:t>
            </a:r>
          </a:p>
          <a:p>
            <a:r>
              <a:rPr lang="hu-HU" dirty="0" smtClean="0"/>
              <a:t>11 </a:t>
            </a:r>
            <a:r>
              <a:rPr lang="hu-HU" dirty="0" err="1" smtClean="0"/>
              <a:t>zsupánság</a:t>
            </a:r>
            <a:r>
              <a:rPr lang="hu-HU" dirty="0" smtClean="0"/>
              <a:t>, a királyt követően a legmagasabb rang a báné</a:t>
            </a:r>
          </a:p>
          <a:p>
            <a:r>
              <a:rPr lang="hu-HU" dirty="0" smtClean="0"/>
              <a:t>1075-ben koronázták királlyá </a:t>
            </a:r>
            <a:r>
              <a:rPr lang="hu-HU" dirty="0" err="1" smtClean="0"/>
              <a:t>Zvonimir</a:t>
            </a:r>
            <a:r>
              <a:rPr lang="hu-HU" dirty="0" smtClean="0"/>
              <a:t>-t, aki I. Béla lányát, Ilonát (</a:t>
            </a:r>
            <a:r>
              <a:rPr lang="hu-HU" dirty="0" err="1" smtClean="0"/>
              <a:t>Jelena</a:t>
            </a:r>
            <a:r>
              <a:rPr lang="hu-HU" dirty="0" smtClean="0"/>
              <a:t> </a:t>
            </a:r>
            <a:r>
              <a:rPr lang="hu-HU" dirty="0" err="1" smtClean="0"/>
              <a:t>Lepa</a:t>
            </a:r>
            <a:r>
              <a:rPr lang="hu-HU" dirty="0" smtClean="0"/>
              <a:t>) vette el</a:t>
            </a:r>
          </a:p>
          <a:p>
            <a:r>
              <a:rPr lang="hu-HU" dirty="0" err="1" smtClean="0"/>
              <a:t>Zvonimir</a:t>
            </a:r>
            <a:r>
              <a:rPr lang="hu-HU" dirty="0" smtClean="0"/>
              <a:t> halálát követően az utolsó </a:t>
            </a:r>
            <a:r>
              <a:rPr lang="hu-HU" dirty="0" err="1" smtClean="0"/>
              <a:t>Trpimir</a:t>
            </a:r>
            <a:r>
              <a:rPr lang="hu-HU" dirty="0" smtClean="0"/>
              <a:t>-házi király II. </a:t>
            </a:r>
            <a:r>
              <a:rPr lang="hu-HU" dirty="0" err="1" smtClean="0"/>
              <a:t>Stjepan</a:t>
            </a:r>
            <a:r>
              <a:rPr lang="hu-HU" dirty="0" smtClean="0"/>
              <a:t> került a trónra</a:t>
            </a:r>
          </a:p>
          <a:p>
            <a:r>
              <a:rPr lang="hu-HU" dirty="0" smtClean="0"/>
              <a:t>1091-ben Szent László seregével megérkezett Horvátországba, elfoglalta azt és püspökséget alapított Zágrábban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842107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középkori Horvát Állam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1097-ben Könyves Kálmán király fegyverrel szerzett érvényt dinasztikus jogainak</a:t>
            </a:r>
          </a:p>
          <a:p>
            <a:r>
              <a:rPr lang="hu-HU" dirty="0" smtClean="0"/>
              <a:t>1102-ben </a:t>
            </a:r>
            <a:r>
              <a:rPr lang="hu-HU" dirty="0" err="1" smtClean="0"/>
              <a:t>Biogradban</a:t>
            </a:r>
            <a:r>
              <a:rPr lang="hu-HU" dirty="0" smtClean="0"/>
              <a:t> horvát királlyá koronázták – a magyar-horvát perszonálunió kezdete, egészen 1918-ig állt fent</a:t>
            </a:r>
          </a:p>
          <a:p>
            <a:r>
              <a:rPr lang="hu-HU" dirty="0" smtClean="0"/>
              <a:t>1105-ben elfoglalta a tengerparti városokat: </a:t>
            </a:r>
            <a:r>
              <a:rPr lang="hu-HU" dirty="0" err="1" smtClean="0"/>
              <a:t>Zadart</a:t>
            </a:r>
            <a:r>
              <a:rPr lang="hu-HU" dirty="0" smtClean="0"/>
              <a:t>, </a:t>
            </a:r>
            <a:r>
              <a:rPr lang="hu-HU" dirty="0" err="1" smtClean="0"/>
              <a:t>Trogirt</a:t>
            </a:r>
            <a:r>
              <a:rPr lang="hu-HU" dirty="0" smtClean="0"/>
              <a:t>, Splitet</a:t>
            </a:r>
          </a:p>
          <a:p>
            <a:r>
              <a:rPr lang="hu-HU" dirty="0" smtClean="0"/>
              <a:t>Horvátország az egész középkor folyamán megőrizte területi különállóságát és közigazgatási autonómiáját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76720103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TM10001114[[fn=Galéria]]</Template>
  <TotalTime>327</TotalTime>
  <Words>1916</Words>
  <Application>Microsoft Office PowerPoint</Application>
  <PresentationFormat>Egyéni</PresentationFormat>
  <Paragraphs>142</Paragraphs>
  <Slides>27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27</vt:i4>
      </vt:variant>
    </vt:vector>
  </HeadingPairs>
  <TitlesOfParts>
    <vt:vector size="28" baseType="lpstr">
      <vt:lpstr>Gallery</vt:lpstr>
      <vt:lpstr>A horvátok történelme</vt:lpstr>
      <vt:lpstr>Ajánlott szakirodalom</vt:lpstr>
      <vt:lpstr>Miről lesz ma szó?</vt:lpstr>
      <vt:lpstr>A horvátok őstörténete, letelepedése</vt:lpstr>
      <vt:lpstr>A horvátok Őstörténete és letelepedése</vt:lpstr>
      <vt:lpstr>A horvátok őstörténete és letelepedése</vt:lpstr>
      <vt:lpstr>A középkori horvát állam</vt:lpstr>
      <vt:lpstr>A középkori horvát állam</vt:lpstr>
      <vt:lpstr>A középkori Horvát Állam</vt:lpstr>
      <vt:lpstr>A horvát nemzeti újjászületés, az illírizmus Politikai háttér</vt:lpstr>
      <vt:lpstr>A horvát nemzeti újjászületés, az illírizmus Politikai háttér</vt:lpstr>
      <vt:lpstr>A horvát nemzeti újjászületés, az illírizmus</vt:lpstr>
      <vt:lpstr>A horvát nemzeti újjászületés, az illírizmus</vt:lpstr>
      <vt:lpstr>A horvát nemzeti újjászületés, az illírizmus</vt:lpstr>
      <vt:lpstr>A horvát nemzeti újjászületés, az Illírizmus</vt:lpstr>
      <vt:lpstr>1848</vt:lpstr>
      <vt:lpstr>1848</vt:lpstr>
      <vt:lpstr>A szerb-horvát-szlovén Királyság előzményei</vt:lpstr>
      <vt:lpstr>A szerb-horvát-szlovén királyság</vt:lpstr>
      <vt:lpstr>A diktatúra</vt:lpstr>
      <vt:lpstr>A második világháború Jugoszláviában</vt:lpstr>
      <vt:lpstr>A második világháború Jugoszláviában</vt:lpstr>
      <vt:lpstr>A „második” jugoszlávia</vt:lpstr>
      <vt:lpstr>A „második” jugoszlávia</vt:lpstr>
      <vt:lpstr>Lejtmenet, avagy a válság fokozódik</vt:lpstr>
      <vt:lpstr>Lejtmenet, avagy a válság fokozódik</vt:lpstr>
      <vt:lpstr>Jugoszlávia széthullása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horvátok történelme</dc:title>
  <dc:creator>user</dc:creator>
  <cp:lastModifiedBy>ANNA</cp:lastModifiedBy>
  <cp:revision>31</cp:revision>
  <dcterms:created xsi:type="dcterms:W3CDTF">2018-04-28T11:29:49Z</dcterms:created>
  <dcterms:modified xsi:type="dcterms:W3CDTF">2018-05-07T16:39:29Z</dcterms:modified>
</cp:coreProperties>
</file>